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3" r:id="rId3"/>
    <p:sldId id="329" r:id="rId4"/>
    <p:sldId id="259" r:id="rId5"/>
    <p:sldId id="260" r:id="rId6"/>
    <p:sldId id="332" r:id="rId7"/>
    <p:sldId id="331" r:id="rId8"/>
    <p:sldId id="330" r:id="rId9"/>
    <p:sldId id="261" r:id="rId10"/>
    <p:sldId id="262" r:id="rId11"/>
    <p:sldId id="263" r:id="rId12"/>
    <p:sldId id="264" r:id="rId13"/>
    <p:sldId id="287" r:id="rId14"/>
    <p:sldId id="265" r:id="rId15"/>
    <p:sldId id="327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646"/>
  </p:normalViewPr>
  <p:slideViewPr>
    <p:cSldViewPr>
      <p:cViewPr varScale="1">
        <p:scale>
          <a:sx n="74" d="100"/>
          <a:sy n="74" d="100"/>
        </p:scale>
        <p:origin x="176" y="7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3"/>
            <a:ext cx="499872" cy="4998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490" y="338835"/>
            <a:ext cx="733488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85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2631" y="3739896"/>
            <a:ext cx="1036320" cy="8662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72255"/>
            <a:ext cx="1911095" cy="10363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06623"/>
            <a:ext cx="1039368" cy="8686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272" y="2898648"/>
            <a:ext cx="868679" cy="6766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600" y="0"/>
            <a:ext cx="2054352" cy="103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7786370" cy="1869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8434" y="6540772"/>
            <a:ext cx="3074035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72512" y="6540772"/>
            <a:ext cx="228600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mariszurell.github.io/SDM-Intr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04047575_Chapter_18_Midwest" TargetMode="External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mberjean.mccullum@nasa.gov" TargetMode="External"/><Relationship Id="rId7" Type="http://schemas.openxmlformats.org/officeDocument/2006/relationships/hyperlink" Target="https://twitter.com/NASAARSET" TargetMode="External"/><Relationship Id="rId2" Type="http://schemas.openxmlformats.org/officeDocument/2006/relationships/hyperlink" Target="mailto:juan.l.torresperez@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liedsciences.nasa.gov/what-we-do/capacity-building/arset" TargetMode="External"/><Relationship Id="rId5" Type="http://schemas.openxmlformats.org/officeDocument/2006/relationships/hyperlink" Target="https://appliedsciences.nasa.gov/join-mission/training/english/arset-species-distribution-modeling-remote-sensing" TargetMode="External"/><Relationship Id="rId4" Type="http://schemas.openxmlformats.org/officeDocument/2006/relationships/hyperlink" Target="mailto:bengtsson@baeri.o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doi/abs/10.1146/annurev.ecolsys.110308.120159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fisheries.noaa.gov/west-coast/science-data/species-distribution-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6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" y="4943855"/>
            <a:ext cx="1578864" cy="1578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6862" y="366267"/>
            <a:ext cx="266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!"#$%&amp;"'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)*+%&amp;",#$-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"&amp;/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0" dirty="0">
                <a:solidFill>
                  <a:srgbClr val="FFFFFF"/>
                </a:solidFill>
                <a:latin typeface="Arial"/>
                <a:cs typeface="Arial"/>
              </a:rPr>
              <a:t>01"-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)/2$&amp;$.#+"#$%&amp;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12720"/>
            <a:ext cx="1895856" cy="1895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28" y="3572255"/>
            <a:ext cx="1030224" cy="10363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787128" y="0"/>
            <a:ext cx="2402205" cy="1889760"/>
            <a:chOff x="9787128" y="0"/>
            <a:chExt cx="2402205" cy="18897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128" y="0"/>
              <a:ext cx="2401824" cy="1889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456" y="137160"/>
              <a:ext cx="813816" cy="6522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01757" y="5819140"/>
            <a:ext cx="521779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Amber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McCullum,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Juan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Torres-</a:t>
            </a:r>
            <a:r>
              <a:rPr sz="1600" dirty="0">
                <a:latin typeface="Century Gothic"/>
                <a:cs typeface="Century Gothic"/>
              </a:rPr>
              <a:t>Perez,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Zach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Bengtsson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Aug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12,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2021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8903" y="4916423"/>
            <a:ext cx="9009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entury Gothic"/>
                <a:cs typeface="Century Gothic"/>
              </a:rPr>
              <a:t>Species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Distribution</a:t>
            </a:r>
            <a:r>
              <a:rPr sz="2900" spc="-95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Modeling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with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Remote</a:t>
            </a:r>
            <a:r>
              <a:rPr sz="2900" spc="-85" dirty="0">
                <a:latin typeface="Century Gothic"/>
                <a:cs typeface="Century Gothic"/>
              </a:rPr>
              <a:t> </a:t>
            </a:r>
            <a:r>
              <a:rPr sz="2900" spc="-10" dirty="0">
                <a:latin typeface="Century Gothic"/>
                <a:cs typeface="Century Gothic"/>
              </a:rPr>
              <a:t>Sensing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308EA-4BE3-A6DC-8994-B9102B6C9966}"/>
              </a:ext>
            </a:extLst>
          </p:cNvPr>
          <p:cNvSpPr txBox="1"/>
          <p:nvPr/>
        </p:nvSpPr>
        <p:spPr>
          <a:xfrm>
            <a:off x="3050628" y="2413338"/>
            <a:ext cx="610125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ITCOocean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hack2week content includes slides from NASA ARSET. Slides without the NASA logos were prepared by Eli Holmes (NOAA) and those with the NASA logos are from ARSET.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SDMs…</a:t>
            </a:r>
          </a:p>
        </p:txBody>
      </p:sp>
      <p:sp>
        <p:nvSpPr>
          <p:cNvPr id="3" name="object 3"/>
          <p:cNvSpPr/>
          <p:nvPr/>
        </p:nvSpPr>
        <p:spPr>
          <a:xfrm>
            <a:off x="868963" y="1625448"/>
            <a:ext cx="4572000" cy="3946525"/>
          </a:xfrm>
          <a:custGeom>
            <a:avLst/>
            <a:gdLst/>
            <a:ahLst/>
            <a:cxnLst/>
            <a:rect l="l" t="t" r="r" b="b"/>
            <a:pathLst>
              <a:path w="4572000" h="3946525">
                <a:moveTo>
                  <a:pt x="2286000" y="0"/>
                </a:moveTo>
                <a:lnTo>
                  <a:pt x="0" y="1507236"/>
                </a:lnTo>
                <a:lnTo>
                  <a:pt x="873175" y="3946004"/>
                </a:lnTo>
                <a:lnTo>
                  <a:pt x="3698824" y="3946004"/>
                </a:lnTo>
                <a:lnTo>
                  <a:pt x="4571987" y="1507236"/>
                </a:lnTo>
                <a:lnTo>
                  <a:pt x="2286000" y="0"/>
                </a:lnTo>
                <a:close/>
              </a:path>
            </a:pathLst>
          </a:custGeom>
          <a:solidFill>
            <a:srgbClr val="205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3783" y="2853435"/>
            <a:ext cx="3156585" cy="2156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Identify</a:t>
            </a:r>
            <a:r>
              <a:rPr sz="2800" b="1" spc="-7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areas</a:t>
            </a:r>
            <a:r>
              <a:rPr sz="2800" b="1" spc="-5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entury Gothic Bold"/>
                <a:cs typeface="Century Gothic Bold"/>
              </a:rPr>
              <a:t>with </a:t>
            </a:r>
            <a:r>
              <a:rPr sz="28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environmental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conditions</a:t>
            </a:r>
            <a:r>
              <a:rPr sz="2800" b="1" spc="-3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similar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to</a:t>
            </a:r>
            <a:r>
              <a:rPr sz="2800" b="1" spc="-2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where</a:t>
            </a:r>
            <a:r>
              <a:rPr sz="2800" b="1" spc="-2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Century Gothic Bold"/>
                <a:cs typeface="Century Gothic Bold"/>
              </a:rPr>
              <a:t>a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species</a:t>
            </a:r>
            <a:r>
              <a:rPr sz="2800" b="1" spc="-7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occurs</a:t>
            </a:r>
            <a:endParaRPr sz="2800">
              <a:latin typeface="Century Gothic Bold"/>
              <a:cs typeface="Century Gothic 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73208" y="1625446"/>
            <a:ext cx="4572000" cy="3946525"/>
          </a:xfrm>
          <a:custGeom>
            <a:avLst/>
            <a:gdLst/>
            <a:ahLst/>
            <a:cxnLst/>
            <a:rect l="l" t="t" r="r" b="b"/>
            <a:pathLst>
              <a:path w="4572000" h="3946525">
                <a:moveTo>
                  <a:pt x="3585489" y="0"/>
                </a:moveTo>
                <a:lnTo>
                  <a:pt x="986510" y="0"/>
                </a:lnTo>
                <a:lnTo>
                  <a:pt x="0" y="1973008"/>
                </a:lnTo>
                <a:lnTo>
                  <a:pt x="986510" y="3946016"/>
                </a:lnTo>
                <a:lnTo>
                  <a:pt x="3585489" y="3946016"/>
                </a:lnTo>
                <a:lnTo>
                  <a:pt x="4572000" y="1973008"/>
                </a:lnTo>
                <a:lnTo>
                  <a:pt x="3585489" y="0"/>
                </a:lnTo>
                <a:close/>
              </a:path>
            </a:pathLst>
          </a:custGeom>
          <a:solidFill>
            <a:srgbClr val="6C22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62755" y="2938779"/>
            <a:ext cx="3177540" cy="1303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9700"/>
              </a:lnSpc>
              <a:spcBef>
                <a:spcPts val="110"/>
              </a:spcBef>
            </a:pP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Identify</a:t>
            </a:r>
            <a:r>
              <a:rPr sz="2800" b="1" spc="-5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where</a:t>
            </a:r>
            <a:r>
              <a:rPr sz="2800" b="1" spc="-5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Century Gothic Bold"/>
                <a:cs typeface="Century Gothic Bold"/>
              </a:rPr>
              <a:t>a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species</a:t>
            </a:r>
            <a:r>
              <a:rPr sz="2800" b="1" spc="-4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is</a:t>
            </a:r>
            <a:r>
              <a:rPr sz="2800" b="1" spc="-4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actually found</a:t>
            </a:r>
            <a:endParaRPr sz="2800">
              <a:latin typeface="Century Gothic Bold"/>
              <a:cs typeface="Century Gothic Bold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9519" y="967740"/>
            <a:ext cx="650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20584F"/>
                </a:solidFill>
                <a:latin typeface="Century Gothic Bold"/>
                <a:cs typeface="Century Gothic Bold"/>
              </a:rPr>
              <a:t>DO</a:t>
            </a:r>
            <a:endParaRPr sz="3200">
              <a:latin typeface="Century Gothic Bold"/>
              <a:cs typeface="Century Gothic 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6626" y="967740"/>
            <a:ext cx="1577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6C2216"/>
                </a:solidFill>
                <a:latin typeface="Century Gothic Bold"/>
                <a:cs typeface="Century Gothic Bold"/>
              </a:rPr>
              <a:t>DO</a:t>
            </a:r>
            <a:r>
              <a:rPr sz="3200" b="1" spc="-5" dirty="0">
                <a:solidFill>
                  <a:srgbClr val="6C2216"/>
                </a:solidFill>
                <a:latin typeface="Century Gothic Bold"/>
                <a:cs typeface="Century Gothic Bold"/>
              </a:rPr>
              <a:t> </a:t>
            </a:r>
            <a:r>
              <a:rPr sz="3200" b="1" spc="-25" dirty="0">
                <a:solidFill>
                  <a:srgbClr val="6C2216"/>
                </a:solidFill>
                <a:latin typeface="Century Gothic Bold"/>
                <a:cs typeface="Century Gothic Bold"/>
              </a:rPr>
              <a:t>NOT</a:t>
            </a:r>
            <a:endParaRPr sz="32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30" dirty="0"/>
              <a:t> </a:t>
            </a:r>
            <a:r>
              <a:rPr spc="-2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314" y="1739156"/>
            <a:ext cx="4413781" cy="359713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31775" marR="5080" indent="-219075">
              <a:lnSpc>
                <a:spcPts val="2620"/>
              </a:lnSpc>
              <a:spcBef>
                <a:spcPts val="204"/>
              </a:spcBef>
              <a:buSzPct val="104545"/>
              <a:buFont typeface="Arial"/>
              <a:buChar char="•"/>
              <a:tabLst>
                <a:tab pos="231775" algn="l"/>
              </a:tabLst>
            </a:pPr>
            <a:r>
              <a:rPr sz="2200" b="1" spc="-20" dirty="0">
                <a:latin typeface="Century Gothic Bold"/>
                <a:cs typeface="Century Gothic Bold"/>
              </a:rPr>
              <a:t>Process-</a:t>
            </a:r>
            <a:r>
              <a:rPr sz="2200" b="1" dirty="0">
                <a:latin typeface="Century Gothic Bold"/>
                <a:cs typeface="Century Gothic Bold"/>
              </a:rPr>
              <a:t>Base</a:t>
            </a:r>
            <a:r>
              <a:rPr lang="en-US" sz="2200" b="1" dirty="0">
                <a:latin typeface="Century Gothic Bold"/>
                <a:cs typeface="Century Gothic Bold"/>
              </a:rPr>
              <a:t>d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0" y="1739155"/>
            <a:ext cx="4991100" cy="359713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31775" marR="5080" indent="-219075">
              <a:lnSpc>
                <a:spcPts val="2620"/>
              </a:lnSpc>
              <a:spcBef>
                <a:spcPts val="204"/>
              </a:spcBef>
              <a:buSzPct val="104545"/>
              <a:buFont typeface="Arial"/>
              <a:buChar char="•"/>
              <a:tabLst>
                <a:tab pos="231775" algn="l"/>
              </a:tabLst>
            </a:pPr>
            <a:r>
              <a:rPr sz="2200" b="1" spc="-10" dirty="0">
                <a:latin typeface="Century Gothic" panose="020B0502020202020204" pitchFamily="34" charset="0"/>
                <a:cs typeface="Century Gothic Bold"/>
              </a:rPr>
              <a:t>Correlation-</a:t>
            </a:r>
            <a:r>
              <a:rPr sz="2200" b="1" dirty="0">
                <a:latin typeface="Century Gothic" panose="020B0502020202020204" pitchFamily="34" charset="0"/>
                <a:cs typeface="Century Gothic Bold"/>
              </a:rPr>
              <a:t>Based</a:t>
            </a:r>
            <a:endParaRPr sz="2200" dirty="0">
              <a:latin typeface="Century Gothic" panose="020B0502020202020204" pitchFamily="34" charset="0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1930" y="2682802"/>
            <a:ext cx="3416935" cy="1437005"/>
            <a:chOff x="831930" y="2682802"/>
            <a:chExt cx="3416935" cy="1437005"/>
          </a:xfrm>
        </p:grpSpPr>
        <p:sp>
          <p:nvSpPr>
            <p:cNvPr id="6" name="object 6"/>
            <p:cNvSpPr/>
            <p:nvPr/>
          </p:nvSpPr>
          <p:spPr>
            <a:xfrm>
              <a:off x="877798" y="2697084"/>
              <a:ext cx="3356610" cy="1101090"/>
            </a:xfrm>
            <a:custGeom>
              <a:avLst/>
              <a:gdLst/>
              <a:ahLst/>
              <a:cxnLst/>
              <a:rect l="l" t="t" r="r" b="b"/>
              <a:pathLst>
                <a:path w="3356610" h="1101089">
                  <a:moveTo>
                    <a:pt x="0" y="1100721"/>
                  </a:moveTo>
                  <a:lnTo>
                    <a:pt x="3356381" y="1100721"/>
                  </a:lnTo>
                </a:path>
                <a:path w="3356610" h="1101089">
                  <a:moveTo>
                    <a:pt x="0" y="826401"/>
                  </a:moveTo>
                  <a:lnTo>
                    <a:pt x="3356381" y="826401"/>
                  </a:lnTo>
                </a:path>
                <a:path w="3356610" h="1101089">
                  <a:moveTo>
                    <a:pt x="0" y="552081"/>
                  </a:moveTo>
                  <a:lnTo>
                    <a:pt x="3356381" y="552081"/>
                  </a:lnTo>
                </a:path>
                <a:path w="3356610" h="1101089">
                  <a:moveTo>
                    <a:pt x="0" y="274713"/>
                  </a:moveTo>
                  <a:lnTo>
                    <a:pt x="3356381" y="274713"/>
                  </a:lnTo>
                </a:path>
                <a:path w="3356610" h="1101089">
                  <a:moveTo>
                    <a:pt x="0" y="0"/>
                  </a:moveTo>
                  <a:lnTo>
                    <a:pt x="3356381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7798" y="2697090"/>
              <a:ext cx="0" cy="1377315"/>
            </a:xfrm>
            <a:custGeom>
              <a:avLst/>
              <a:gdLst/>
              <a:ahLst/>
              <a:cxnLst/>
              <a:rect l="l" t="t" r="r" b="b"/>
              <a:pathLst>
                <a:path h="1377314">
                  <a:moveTo>
                    <a:pt x="0" y="137673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6692" y="2697090"/>
              <a:ext cx="41275" cy="1377315"/>
            </a:xfrm>
            <a:custGeom>
              <a:avLst/>
              <a:gdLst/>
              <a:ahLst/>
              <a:cxnLst/>
              <a:rect l="l" t="t" r="r" b="b"/>
              <a:pathLst>
                <a:path w="41275" h="1377314">
                  <a:moveTo>
                    <a:pt x="0" y="1376730"/>
                  </a:moveTo>
                  <a:lnTo>
                    <a:pt x="41109" y="1376730"/>
                  </a:lnTo>
                </a:path>
                <a:path w="41275" h="1377314">
                  <a:moveTo>
                    <a:pt x="0" y="1100721"/>
                  </a:moveTo>
                  <a:lnTo>
                    <a:pt x="41109" y="1100721"/>
                  </a:lnTo>
                </a:path>
                <a:path w="41275" h="1377314">
                  <a:moveTo>
                    <a:pt x="0" y="826401"/>
                  </a:moveTo>
                  <a:lnTo>
                    <a:pt x="41109" y="826401"/>
                  </a:lnTo>
                </a:path>
                <a:path w="41275" h="1377314">
                  <a:moveTo>
                    <a:pt x="0" y="552081"/>
                  </a:moveTo>
                  <a:lnTo>
                    <a:pt x="41109" y="552081"/>
                  </a:lnTo>
                </a:path>
                <a:path w="41275" h="1377314">
                  <a:moveTo>
                    <a:pt x="0" y="274713"/>
                  </a:moveTo>
                  <a:lnTo>
                    <a:pt x="41109" y="274713"/>
                  </a:lnTo>
                </a:path>
                <a:path w="41275" h="1377314">
                  <a:moveTo>
                    <a:pt x="0" y="0"/>
                  </a:moveTo>
                  <a:lnTo>
                    <a:pt x="41109" y="0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7798" y="4073820"/>
              <a:ext cx="3356610" cy="41275"/>
            </a:xfrm>
            <a:custGeom>
              <a:avLst/>
              <a:gdLst/>
              <a:ahLst/>
              <a:cxnLst/>
              <a:rect l="l" t="t" r="r" b="b"/>
              <a:pathLst>
                <a:path w="3356610" h="41275">
                  <a:moveTo>
                    <a:pt x="0" y="0"/>
                  </a:moveTo>
                  <a:lnTo>
                    <a:pt x="3356381" y="0"/>
                  </a:lnTo>
                </a:path>
                <a:path w="3356610" h="41275">
                  <a:moveTo>
                    <a:pt x="0" y="0"/>
                  </a:moveTo>
                  <a:lnTo>
                    <a:pt x="0" y="41109"/>
                  </a:lnTo>
                </a:path>
                <a:path w="3356610" h="41275">
                  <a:moveTo>
                    <a:pt x="670585" y="0"/>
                  </a:moveTo>
                  <a:lnTo>
                    <a:pt x="670585" y="41109"/>
                  </a:lnTo>
                </a:path>
                <a:path w="3356610" h="41275">
                  <a:moveTo>
                    <a:pt x="1341145" y="0"/>
                  </a:moveTo>
                  <a:lnTo>
                    <a:pt x="1341145" y="41109"/>
                  </a:lnTo>
                </a:path>
                <a:path w="3356610" h="41275">
                  <a:moveTo>
                    <a:pt x="2014753" y="0"/>
                  </a:moveTo>
                  <a:lnTo>
                    <a:pt x="2014753" y="41109"/>
                  </a:lnTo>
                </a:path>
                <a:path w="3356610" h="41275">
                  <a:moveTo>
                    <a:pt x="2685313" y="0"/>
                  </a:moveTo>
                  <a:lnTo>
                    <a:pt x="2685313" y="41109"/>
                  </a:lnTo>
                </a:path>
                <a:path w="3356610" h="41275">
                  <a:moveTo>
                    <a:pt x="3356381" y="0"/>
                  </a:moveTo>
                  <a:lnTo>
                    <a:pt x="3356381" y="41109"/>
                  </a:lnTo>
                </a:path>
              </a:pathLst>
            </a:custGeom>
            <a:ln w="9525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7798" y="2697090"/>
              <a:ext cx="3356610" cy="1377315"/>
            </a:xfrm>
            <a:custGeom>
              <a:avLst/>
              <a:gdLst/>
              <a:ahLst/>
              <a:cxnLst/>
              <a:rect l="l" t="t" r="r" b="b"/>
              <a:pathLst>
                <a:path w="3356610" h="1377314">
                  <a:moveTo>
                    <a:pt x="0" y="1376730"/>
                  </a:moveTo>
                  <a:lnTo>
                    <a:pt x="47946" y="1375126"/>
                  </a:lnTo>
                  <a:lnTo>
                    <a:pt x="95894" y="1374002"/>
                  </a:lnTo>
                  <a:lnTo>
                    <a:pt x="143843" y="1372998"/>
                  </a:lnTo>
                  <a:lnTo>
                    <a:pt x="191792" y="1371753"/>
                  </a:lnTo>
                  <a:lnTo>
                    <a:pt x="239740" y="1369906"/>
                  </a:lnTo>
                  <a:lnTo>
                    <a:pt x="287688" y="1367096"/>
                  </a:lnTo>
                  <a:lnTo>
                    <a:pt x="335635" y="1362964"/>
                  </a:lnTo>
                  <a:lnTo>
                    <a:pt x="383586" y="1357988"/>
                  </a:lnTo>
                  <a:lnTo>
                    <a:pt x="431535" y="1352650"/>
                  </a:lnTo>
                  <a:lnTo>
                    <a:pt x="479484" y="1346588"/>
                  </a:lnTo>
                  <a:lnTo>
                    <a:pt x="527431" y="1339443"/>
                  </a:lnTo>
                  <a:lnTo>
                    <a:pt x="575378" y="1330853"/>
                  </a:lnTo>
                  <a:lnTo>
                    <a:pt x="623325" y="1320458"/>
                  </a:lnTo>
                  <a:lnTo>
                    <a:pt x="671271" y="1307896"/>
                  </a:lnTo>
                  <a:lnTo>
                    <a:pt x="719222" y="1293163"/>
                  </a:lnTo>
                  <a:lnTo>
                    <a:pt x="767171" y="1276584"/>
                  </a:lnTo>
                  <a:lnTo>
                    <a:pt x="815120" y="1258280"/>
                  </a:lnTo>
                  <a:lnTo>
                    <a:pt x="863069" y="1238371"/>
                  </a:lnTo>
                  <a:lnTo>
                    <a:pt x="911018" y="1216977"/>
                  </a:lnTo>
                  <a:lnTo>
                    <a:pt x="958968" y="1194219"/>
                  </a:lnTo>
                  <a:lnTo>
                    <a:pt x="1006919" y="1170216"/>
                  </a:lnTo>
                  <a:lnTo>
                    <a:pt x="1048872" y="1149111"/>
                  </a:lnTo>
                  <a:lnTo>
                    <a:pt x="1090825" y="1128273"/>
                  </a:lnTo>
                  <a:lnTo>
                    <a:pt x="1132778" y="1106897"/>
                  </a:lnTo>
                  <a:lnTo>
                    <a:pt x="1174732" y="1084176"/>
                  </a:lnTo>
                  <a:lnTo>
                    <a:pt x="1216686" y="1059304"/>
                  </a:lnTo>
                  <a:lnTo>
                    <a:pt x="1258642" y="1031473"/>
                  </a:lnTo>
                  <a:lnTo>
                    <a:pt x="1300598" y="999879"/>
                  </a:lnTo>
                  <a:lnTo>
                    <a:pt x="1342555" y="963714"/>
                  </a:lnTo>
                  <a:lnTo>
                    <a:pt x="1373066" y="933822"/>
                  </a:lnTo>
                  <a:lnTo>
                    <a:pt x="1403578" y="900816"/>
                  </a:lnTo>
                  <a:lnTo>
                    <a:pt x="1434090" y="865224"/>
                  </a:lnTo>
                  <a:lnTo>
                    <a:pt x="1464603" y="827574"/>
                  </a:lnTo>
                  <a:lnTo>
                    <a:pt x="1495116" y="788392"/>
                  </a:lnTo>
                  <a:lnTo>
                    <a:pt x="1525629" y="748208"/>
                  </a:lnTo>
                  <a:lnTo>
                    <a:pt x="1556142" y="707547"/>
                  </a:lnTo>
                  <a:lnTo>
                    <a:pt x="1586654" y="666938"/>
                  </a:lnTo>
                  <a:lnTo>
                    <a:pt x="1617167" y="626908"/>
                  </a:lnTo>
                  <a:lnTo>
                    <a:pt x="1647679" y="587985"/>
                  </a:lnTo>
                  <a:lnTo>
                    <a:pt x="1678190" y="550697"/>
                  </a:lnTo>
                  <a:lnTo>
                    <a:pt x="1711753" y="509609"/>
                  </a:lnTo>
                  <a:lnTo>
                    <a:pt x="1745316" y="466772"/>
                  </a:lnTo>
                  <a:lnTo>
                    <a:pt x="1778880" y="423053"/>
                  </a:lnTo>
                  <a:lnTo>
                    <a:pt x="1812444" y="379321"/>
                  </a:lnTo>
                  <a:lnTo>
                    <a:pt x="1846008" y="336443"/>
                  </a:lnTo>
                  <a:lnTo>
                    <a:pt x="1879572" y="295286"/>
                  </a:lnTo>
                  <a:lnTo>
                    <a:pt x="1913136" y="256717"/>
                  </a:lnTo>
                  <a:lnTo>
                    <a:pt x="1946700" y="221604"/>
                  </a:lnTo>
                  <a:lnTo>
                    <a:pt x="1980263" y="190813"/>
                  </a:lnTo>
                  <a:lnTo>
                    <a:pt x="2013826" y="165214"/>
                  </a:lnTo>
                  <a:lnTo>
                    <a:pt x="2061777" y="138398"/>
                  </a:lnTo>
                  <a:lnTo>
                    <a:pt x="2109726" y="121257"/>
                  </a:lnTo>
                  <a:lnTo>
                    <a:pt x="2157675" y="111382"/>
                  </a:lnTo>
                  <a:lnTo>
                    <a:pt x="2205622" y="106364"/>
                  </a:lnTo>
                  <a:lnTo>
                    <a:pt x="2253569" y="103794"/>
                  </a:lnTo>
                  <a:lnTo>
                    <a:pt x="2301515" y="101265"/>
                  </a:lnTo>
                  <a:lnTo>
                    <a:pt x="2349461" y="96367"/>
                  </a:lnTo>
                  <a:lnTo>
                    <a:pt x="2397412" y="90510"/>
                  </a:lnTo>
                  <a:lnTo>
                    <a:pt x="2445362" y="86297"/>
                  </a:lnTo>
                  <a:lnTo>
                    <a:pt x="2493311" y="83126"/>
                  </a:lnTo>
                  <a:lnTo>
                    <a:pt x="2541260" y="80395"/>
                  </a:lnTo>
                  <a:lnTo>
                    <a:pt x="2589209" y="77504"/>
                  </a:lnTo>
                  <a:lnTo>
                    <a:pt x="2637159" y="73851"/>
                  </a:lnTo>
                  <a:lnTo>
                    <a:pt x="2685110" y="68834"/>
                  </a:lnTo>
                  <a:lnTo>
                    <a:pt x="2733056" y="62050"/>
                  </a:lnTo>
                  <a:lnTo>
                    <a:pt x="2781002" y="53902"/>
                  </a:lnTo>
                  <a:lnTo>
                    <a:pt x="2828949" y="44991"/>
                  </a:lnTo>
                  <a:lnTo>
                    <a:pt x="2876897" y="35920"/>
                  </a:lnTo>
                  <a:lnTo>
                    <a:pt x="2924845" y="27290"/>
                  </a:lnTo>
                  <a:lnTo>
                    <a:pt x="2972794" y="19705"/>
                  </a:lnTo>
                  <a:lnTo>
                    <a:pt x="3020745" y="13766"/>
                  </a:lnTo>
                  <a:lnTo>
                    <a:pt x="3068692" y="9633"/>
                  </a:lnTo>
                  <a:lnTo>
                    <a:pt x="3116640" y="6824"/>
                  </a:lnTo>
                  <a:lnTo>
                    <a:pt x="3164589" y="4977"/>
                  </a:lnTo>
                  <a:lnTo>
                    <a:pt x="3212538" y="3732"/>
                  </a:lnTo>
                  <a:lnTo>
                    <a:pt x="3260486" y="2728"/>
                  </a:lnTo>
                  <a:lnTo>
                    <a:pt x="3308434" y="1604"/>
                  </a:lnTo>
                  <a:lnTo>
                    <a:pt x="3356381" y="0"/>
                  </a:lnTo>
                </a:path>
              </a:pathLst>
            </a:custGeom>
            <a:ln w="285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8394" y="3078170"/>
            <a:ext cx="243840" cy="683895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entury Gothic Bold"/>
                <a:cs typeface="Century Gothic Bold"/>
              </a:rPr>
              <a:t>Survival</a:t>
            </a:r>
            <a:endParaRPr sz="1400">
              <a:latin typeface="Century Gothic Bold"/>
              <a:cs typeface="Century Gothic 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977" y="4079747"/>
            <a:ext cx="17005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entury Gothic Bold"/>
                <a:cs typeface="Century Gothic Bold"/>
              </a:rPr>
              <a:t>Winter</a:t>
            </a:r>
            <a:r>
              <a:rPr sz="1400" b="1" spc="-45" dirty="0">
                <a:latin typeface="Century Gothic Bold"/>
                <a:cs typeface="Century Gothic Bold"/>
              </a:rPr>
              <a:t> </a:t>
            </a:r>
            <a:r>
              <a:rPr sz="1400" b="1" spc="-10" dirty="0">
                <a:latin typeface="Century Gothic Bold"/>
                <a:cs typeface="Century Gothic Bold"/>
              </a:rPr>
              <a:t>Temperature</a:t>
            </a:r>
            <a:endParaRPr sz="1400">
              <a:latin typeface="Century Gothic Bold"/>
              <a:cs typeface="Century Gothic 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35924" y="4121191"/>
            <a:ext cx="2983230" cy="1953895"/>
            <a:chOff x="1235924" y="4121191"/>
            <a:chExt cx="2983230" cy="1953895"/>
          </a:xfrm>
        </p:grpSpPr>
        <p:sp>
          <p:nvSpPr>
            <p:cNvPr id="14" name="object 14"/>
            <p:cNvSpPr/>
            <p:nvPr/>
          </p:nvSpPr>
          <p:spPr>
            <a:xfrm>
              <a:off x="1235924" y="4121191"/>
              <a:ext cx="803910" cy="661670"/>
            </a:xfrm>
            <a:custGeom>
              <a:avLst/>
              <a:gdLst/>
              <a:ahLst/>
              <a:cxnLst/>
              <a:rect l="l" t="t" r="r" b="b"/>
              <a:pathLst>
                <a:path w="803910" h="661670">
                  <a:moveTo>
                    <a:pt x="135305" y="0"/>
                  </a:moveTo>
                  <a:lnTo>
                    <a:pt x="0" y="200748"/>
                  </a:lnTo>
                  <a:lnTo>
                    <a:pt x="534949" y="561289"/>
                  </a:lnTo>
                  <a:lnTo>
                    <a:pt x="467296" y="661670"/>
                  </a:lnTo>
                  <a:lnTo>
                    <a:pt x="803541" y="596341"/>
                  </a:lnTo>
                  <a:lnTo>
                    <a:pt x="737908" y="260159"/>
                  </a:lnTo>
                  <a:lnTo>
                    <a:pt x="670255" y="360540"/>
                  </a:lnTo>
                  <a:lnTo>
                    <a:pt x="13530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224" y="4492706"/>
              <a:ext cx="2045304" cy="158200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0047" y="2757222"/>
            <a:ext cx="5955202" cy="259794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170796" y="5353811"/>
            <a:ext cx="12915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SDM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R:</a:t>
            </a:r>
            <a:r>
              <a:rPr sz="1400" spc="-15" dirty="0">
                <a:latin typeface="Century Gothic"/>
                <a:cs typeface="Century Gothic"/>
              </a:rPr>
              <a:t> </a:t>
            </a:r>
            <a:r>
              <a:rPr sz="1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Zurell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30" dirty="0"/>
              <a:t> </a:t>
            </a:r>
            <a:r>
              <a:rPr spc="-2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1224" y="1088644"/>
            <a:ext cx="37160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 indent="-218440">
              <a:lnSpc>
                <a:spcPts val="2630"/>
              </a:lnSpc>
              <a:spcBef>
                <a:spcPts val="100"/>
              </a:spcBef>
              <a:buSzPct val="104545"/>
              <a:buFont typeface="Arial"/>
              <a:buChar char="•"/>
              <a:tabLst>
                <a:tab pos="231140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Current</a:t>
            </a:r>
            <a:r>
              <a:rPr sz="2200" b="1" spc="-25" dirty="0">
                <a:latin typeface="Century Gothic Bold"/>
                <a:cs typeface="Century Gothic Bold"/>
              </a:rPr>
              <a:t> </a:t>
            </a:r>
            <a:r>
              <a:rPr sz="2200" dirty="0">
                <a:latin typeface="Century Gothic"/>
                <a:cs typeface="Century Gothic"/>
              </a:rPr>
              <a:t>–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Where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is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it</a:t>
            </a:r>
            <a:r>
              <a:rPr sz="2200" spc="-10" dirty="0">
                <a:latin typeface="Century Gothic"/>
                <a:cs typeface="Century Gothic"/>
              </a:rPr>
              <a:t> </a:t>
            </a:r>
            <a:r>
              <a:rPr sz="2200" spc="-535" dirty="0">
                <a:latin typeface="Century Gothic"/>
                <a:cs typeface="Century Gothic"/>
              </a:rPr>
              <a:t>now?</a:t>
            </a:r>
            <a:endParaRPr sz="2200">
              <a:latin typeface="Century Gothic"/>
              <a:cs typeface="Century Gothic"/>
            </a:endParaRPr>
          </a:p>
          <a:p>
            <a:pPr marL="688340" lvl="1" indent="-218440">
              <a:lnSpc>
                <a:spcPts val="2630"/>
              </a:lnSpc>
              <a:buSzPct val="104545"/>
              <a:buFont typeface="Arial"/>
              <a:buChar char="•"/>
              <a:tabLst>
                <a:tab pos="688340" algn="l"/>
              </a:tabLst>
            </a:pPr>
            <a:r>
              <a:rPr sz="2200" spc="-10" dirty="0">
                <a:latin typeface="Century Gothic"/>
                <a:cs typeface="Century Gothic"/>
              </a:rPr>
              <a:t>Mapping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0881" y="1088644"/>
            <a:ext cx="3937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 indent="-218440">
              <a:lnSpc>
                <a:spcPts val="2630"/>
              </a:lnSpc>
              <a:spcBef>
                <a:spcPts val="100"/>
              </a:spcBef>
              <a:buSzPct val="104545"/>
              <a:buFont typeface="Arial"/>
              <a:buChar char="•"/>
              <a:tabLst>
                <a:tab pos="231140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Future</a:t>
            </a:r>
            <a:r>
              <a:rPr sz="2200" b="1" spc="-25" dirty="0">
                <a:latin typeface="Century Gothic Bold"/>
                <a:cs typeface="Century Gothic Bold"/>
              </a:rPr>
              <a:t> </a:t>
            </a:r>
            <a:r>
              <a:rPr sz="2200" dirty="0">
                <a:latin typeface="Century Gothic"/>
                <a:cs typeface="Century Gothic"/>
              </a:rPr>
              <a:t>–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Where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might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it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705" dirty="0">
                <a:latin typeface="Century Gothic"/>
                <a:cs typeface="Century Gothic"/>
              </a:rPr>
              <a:t>be?</a:t>
            </a:r>
            <a:endParaRPr sz="2200">
              <a:latin typeface="Century Gothic"/>
              <a:cs typeface="Century Gothic"/>
            </a:endParaRPr>
          </a:p>
          <a:p>
            <a:pPr marL="688340" lvl="1" indent="-218440">
              <a:lnSpc>
                <a:spcPts val="2630"/>
              </a:lnSpc>
              <a:buSzPct val="104545"/>
              <a:buFont typeface="Arial"/>
              <a:buChar char="•"/>
              <a:tabLst>
                <a:tab pos="688340" algn="l"/>
              </a:tabLst>
            </a:pPr>
            <a:r>
              <a:rPr sz="2200" spc="-10" dirty="0">
                <a:latin typeface="Century Gothic"/>
                <a:cs typeface="Century Gothic"/>
              </a:rPr>
              <a:t>Potential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524" y="1959394"/>
            <a:ext cx="5507710" cy="34870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5486" y="1959394"/>
            <a:ext cx="2784068" cy="34870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0848" y="5635040"/>
            <a:ext cx="6762809" cy="6566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23327" y="5530596"/>
            <a:ext cx="1422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Pryor,</a:t>
            </a:r>
            <a:r>
              <a:rPr sz="14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et</a:t>
            </a:r>
            <a:r>
              <a:rPr sz="1400" u="sng" spc="-1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al,</a:t>
            </a:r>
            <a:r>
              <a:rPr sz="1400" u="sng" spc="-1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400" u="sng" spc="-1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2014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2761" y="5466588"/>
            <a:ext cx="3545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Occurrence</a:t>
            </a:r>
            <a:r>
              <a:rPr sz="3200" spc="-130" dirty="0">
                <a:latin typeface="Century Gothic"/>
                <a:cs typeface="Century Gothic"/>
              </a:rPr>
              <a:t> </a:t>
            </a:r>
            <a:r>
              <a:rPr sz="3200" spc="-20" dirty="0">
                <a:latin typeface="Century Gothic"/>
                <a:cs typeface="Century Gothic"/>
              </a:rPr>
              <a:t>Data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6336" y="5466588"/>
            <a:ext cx="4758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Environmental</a:t>
            </a:r>
            <a:r>
              <a:rPr sz="3200" spc="-120" dirty="0">
                <a:latin typeface="Century Gothic"/>
                <a:cs typeface="Century Gothic"/>
              </a:rPr>
              <a:t> </a:t>
            </a:r>
            <a:r>
              <a:rPr sz="3200" spc="-10" dirty="0">
                <a:latin typeface="Century Gothic"/>
                <a:cs typeface="Century Gothic"/>
              </a:rPr>
              <a:t>Variables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ARSET </a:t>
            </a:r>
            <a:r>
              <a:rPr spc="-10" dirty="0"/>
              <a:t>Contacts</a:t>
            </a:r>
            <a:r>
              <a:rPr lang="en-US" spc="-10" dirty="0"/>
              <a:t> for this training content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Trainers:</a:t>
            </a:r>
          </a:p>
          <a:p>
            <a:pPr marL="469265">
              <a:lnSpc>
                <a:spcPct val="100000"/>
              </a:lnSpc>
              <a:spcBef>
                <a:spcPts val="95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Juan</a:t>
            </a:r>
            <a:r>
              <a:rPr spc="-10" dirty="0">
                <a:solidFill>
                  <a:srgbClr val="0C0C0C"/>
                </a:solidFill>
              </a:rPr>
              <a:t> Torres-</a:t>
            </a:r>
            <a:r>
              <a:rPr dirty="0">
                <a:solidFill>
                  <a:srgbClr val="0C0C0C"/>
                </a:solidFill>
              </a:rPr>
              <a:t>Pérez: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2"/>
              </a:rPr>
              <a:t>juan.l.torresperez@nasa.gov</a:t>
            </a:r>
          </a:p>
          <a:p>
            <a:pPr marL="469900">
              <a:lnSpc>
                <a:spcPct val="100000"/>
              </a:lnSpc>
              <a:spcBef>
                <a:spcPts val="96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Amber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McCullum: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3"/>
              </a:rPr>
              <a:t>amberjean.mccullum@nasa.gov</a:t>
            </a:r>
          </a:p>
          <a:p>
            <a:pPr marL="469900">
              <a:lnSpc>
                <a:spcPct val="100000"/>
              </a:lnSpc>
              <a:spcBef>
                <a:spcPts val="1080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Zach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Bengtsson: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4"/>
              </a:rPr>
              <a:t>bengtsson@baeri.org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664" y="3417417"/>
            <a:ext cx="11139170" cy="21990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entury Gothic"/>
                <a:cs typeface="Century Gothic"/>
              </a:rPr>
              <a:t>Training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Webpage:</a:t>
            </a:r>
            <a:endParaRPr sz="2200">
              <a:latin typeface="Century Gothic"/>
              <a:cs typeface="Century Gothic"/>
            </a:endParaRPr>
          </a:p>
          <a:p>
            <a:pPr marL="812800" marR="5080" indent="-343535">
              <a:lnSpc>
                <a:spcPts val="2620"/>
              </a:lnSpc>
              <a:spcBef>
                <a:spcPts val="10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https://appliedsciences.nasa.gov/join-mission/training/english/arset-</a:t>
            </a:r>
            <a:r>
              <a:rPr sz="2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species-</a:t>
            </a:r>
            <a:r>
              <a:rPr sz="2200" spc="50" dirty="0">
                <a:solidFill>
                  <a:srgbClr val="136C9A"/>
                </a:solidFill>
                <a:latin typeface="Century Gothic"/>
                <a:cs typeface="Century Gothic"/>
                <a:hlinkClick r:id="rId5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distribution-modeling-remote-sensing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C0C0C"/>
                </a:solidFill>
                <a:latin typeface="Century Gothic"/>
                <a:cs typeface="Century Gothic"/>
              </a:rPr>
              <a:t>ARSET</a:t>
            </a:r>
            <a:r>
              <a:rPr sz="2200" spc="-35" dirty="0">
                <a:solidFill>
                  <a:srgbClr val="0C0C0C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0C0C0C"/>
                </a:solidFill>
                <a:latin typeface="Century Gothic"/>
                <a:cs typeface="Century Gothic"/>
              </a:rPr>
              <a:t>Website: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https://appliedsciences.nasa.gov/what-we-do/capacity-building/arset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2388" y="1521358"/>
            <a:ext cx="259334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25"/>
              </a:spcBef>
            </a:pPr>
            <a:r>
              <a:rPr sz="2200" dirty="0">
                <a:latin typeface="Century Gothic"/>
                <a:cs typeface="Century Gothic"/>
              </a:rPr>
              <a:t>Follow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Twitter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@NASAARSET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7762" y="6541516"/>
            <a:ext cx="95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95" dirty="0">
                <a:latin typeface="Century Gothic"/>
                <a:cs typeface="Century Gothic"/>
              </a:rPr>
              <a:t>4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SDM </a:t>
            </a: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216" y="889873"/>
            <a:ext cx="5029200" cy="573554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Week 1 – SDM overview</a:t>
            </a: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0365" algn="l"/>
              </a:tabLst>
            </a:pP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Species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Distribution</a:t>
            </a:r>
            <a:r>
              <a:rPr sz="2200" spc="-60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Models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(SDMs) </a:t>
            </a: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o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verview</a:t>
            </a:r>
            <a:endParaRPr lang="en-US" sz="2200" spc="-10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 data – </a:t>
            </a:r>
            <a:r>
              <a:rPr lang="en-US" sz="2200" dirty="0" err="1">
                <a:latin typeface="Century Gothic"/>
                <a:cs typeface="Century Gothic"/>
              </a:rPr>
              <a:t>IndOBIS</a:t>
            </a:r>
            <a:r>
              <a:rPr lang="en-US" sz="2200" dirty="0">
                <a:latin typeface="Century Gothic"/>
                <a:cs typeface="Century Gothic"/>
              </a:rPr>
              <a:t> by Johnny </a:t>
            </a:r>
            <a:r>
              <a:rPr lang="en-US" sz="2200" dirty="0" err="1">
                <a:latin typeface="Century Gothic"/>
                <a:cs typeface="Century Gothic"/>
              </a:rPr>
              <a:t>Konjarla</a:t>
            </a:r>
            <a:endParaRPr lang="en-US" sz="2200" dirty="0"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SDM environment data overview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Application lecture by Ben Best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More occurrence data</a:t>
            </a:r>
            <a:endParaRPr lang="en-US" sz="2200" spc="-1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endParaRPr lang="en-US" sz="2200" spc="-10" dirty="0">
              <a:latin typeface="Century Gothic"/>
              <a:cs typeface="Century Gothic"/>
            </a:endParaRPr>
          </a:p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Week 2 – SDMs in R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</a:t>
            </a:r>
            <a:r>
              <a:rPr lang="en-US" sz="2200" spc="-80" dirty="0">
                <a:latin typeface="Century Gothic"/>
                <a:cs typeface="Century Gothic"/>
              </a:rPr>
              <a:t> </a:t>
            </a:r>
            <a:r>
              <a:rPr lang="en-US" sz="2200" spc="-20" dirty="0">
                <a:latin typeface="Century Gothic"/>
                <a:cs typeface="Century Gothic"/>
              </a:rPr>
              <a:t>Data</a:t>
            </a:r>
            <a:endParaRPr lang="en-US"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Variables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Methods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Case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Study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Examples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Question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Answer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Session</a:t>
            </a:r>
            <a:endParaRPr sz="2200" dirty="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0" y="576072"/>
            <a:ext cx="4874260" cy="5742940"/>
            <a:chOff x="6096000" y="576072"/>
            <a:chExt cx="4874260" cy="5742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7311" y="597383"/>
              <a:ext cx="2639592" cy="2630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807" y="576072"/>
              <a:ext cx="2218944" cy="3096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3221736"/>
              <a:ext cx="2660904" cy="26609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0807" y="3666744"/>
              <a:ext cx="2218944" cy="2651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5876543"/>
              <a:ext cx="2660904" cy="4419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873358-1FB0-CD4E-69AD-8E278D02602A}"/>
              </a:ext>
            </a:extLst>
          </p:cNvPr>
          <p:cNvSpPr txBox="1"/>
          <p:nvPr/>
        </p:nvSpPr>
        <p:spPr>
          <a:xfrm>
            <a:off x="9144000" y="3666744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ARSET 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F7E9-345A-D2CC-A54B-D4A34CCE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30887"/>
          </a:xfrm>
        </p:spPr>
        <p:txBody>
          <a:bodyPr/>
          <a:lstStyle/>
          <a:p>
            <a:r>
              <a:rPr lang="en-US" dirty="0"/>
              <a:t>”Species”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3FF8C-6910-AAA5-8316-DF243781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11130536" cy="773583"/>
          </a:xfrm>
        </p:spPr>
        <p:txBody>
          <a:bodyPr/>
          <a:lstStyle/>
          <a:p>
            <a:r>
              <a:rPr lang="en-US" dirty="0"/>
              <a:t>For the techniques we are learning, we are learning “species” does not have to mean species (living organism).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76A8E04-E1F8-0C56-E466-E4A6812EF699}"/>
              </a:ext>
            </a:extLst>
          </p:cNvPr>
          <p:cNvSpPr txBox="1">
            <a:spLocks/>
          </p:cNvSpPr>
          <p:nvPr/>
        </p:nvSpPr>
        <p:spPr>
          <a:xfrm>
            <a:off x="1711150" y="2901282"/>
            <a:ext cx="2819400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Presence (0/1) observations of </a:t>
            </a:r>
            <a:r>
              <a:rPr lang="en-US" b="1" dirty="0"/>
              <a:t>something</a:t>
            </a:r>
            <a:r>
              <a:rPr lang="en-US" dirty="0"/>
              <a:t> with location and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F66928-1E62-C17E-B1B9-8CCCEB0B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50" y="1827727"/>
            <a:ext cx="5427663" cy="4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DE5A0C2-54EE-181F-13F8-84C73E1BB85A}"/>
              </a:ext>
            </a:extLst>
          </p:cNvPr>
          <p:cNvSpPr txBox="1">
            <a:spLocks/>
          </p:cNvSpPr>
          <p:nvPr/>
        </p:nvSpPr>
        <p:spPr>
          <a:xfrm>
            <a:off x="1711150" y="4572000"/>
            <a:ext cx="281940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Density, count, value observations also work</a:t>
            </a:r>
          </a:p>
        </p:txBody>
      </p:sp>
    </p:spTree>
    <p:extLst>
      <p:ext uri="{BB962C8B-B14F-4D97-AF65-F5344CB8AC3E}">
        <p14:creationId xmlns:p14="http://schemas.microsoft.com/office/powerpoint/2010/main" val="21881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Species</a:t>
            </a:r>
            <a:r>
              <a:rPr spc="-75" dirty="0"/>
              <a:t> </a:t>
            </a:r>
            <a:r>
              <a:rPr dirty="0"/>
              <a:t>Distribution</a:t>
            </a:r>
            <a:r>
              <a:rPr spc="-75" dirty="0"/>
              <a:t> </a:t>
            </a:r>
            <a:r>
              <a:rPr dirty="0"/>
              <a:t>Models</a:t>
            </a:r>
            <a:r>
              <a:rPr spc="-70" dirty="0"/>
              <a:t> </a:t>
            </a:r>
            <a:r>
              <a:rPr spc="-10" dirty="0"/>
              <a:t>(SDMs)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349" y="1405635"/>
            <a:ext cx="5426075" cy="39147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0365" marR="24765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Distribution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allow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you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assess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suitability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habitat </a:t>
            </a:r>
            <a:r>
              <a:rPr sz="2200" dirty="0">
                <a:latin typeface="Century Gothic"/>
                <a:cs typeface="Century Gothic"/>
              </a:rPr>
              <a:t>for a</a:t>
            </a:r>
            <a:r>
              <a:rPr sz="2200" spc="-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species.</a:t>
            </a:r>
            <a:endParaRPr sz="2200">
              <a:latin typeface="Century Gothic"/>
              <a:cs typeface="Century Gothic"/>
            </a:endParaRPr>
          </a:p>
          <a:p>
            <a:pPr marL="381000" marR="6985" indent="-368935">
              <a:lnSpc>
                <a:spcPct val="99700"/>
              </a:lnSpc>
              <a:spcBef>
                <a:spcPts val="800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raster-</a:t>
            </a:r>
            <a:r>
              <a:rPr sz="2200" dirty="0">
                <a:latin typeface="Century Gothic"/>
                <a:cs typeface="Century Gothic"/>
              </a:rPr>
              <a:t>based</a:t>
            </a:r>
            <a:r>
              <a:rPr sz="2200" spc="-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layers </a:t>
            </a:r>
            <a:r>
              <a:rPr sz="2200" dirty="0">
                <a:latin typeface="Century Gothic"/>
                <a:cs typeface="Century Gothic"/>
              </a:rPr>
              <a:t>such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use/land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cover, </a:t>
            </a:r>
            <a:r>
              <a:rPr sz="2200" dirty="0">
                <a:latin typeface="Century Gothic"/>
                <a:cs typeface="Century Gothic"/>
              </a:rPr>
              <a:t>elevation,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others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predictors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of </a:t>
            </a:r>
            <a:r>
              <a:rPr sz="2200" dirty="0">
                <a:latin typeface="Century Gothic"/>
                <a:cs typeface="Century Gothic"/>
              </a:rPr>
              <a:t>suitable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habitats.</a:t>
            </a:r>
            <a:endParaRPr sz="22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100899"/>
              </a:lnSpc>
              <a:spcBef>
                <a:spcPts val="74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predictor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combined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with </a:t>
            </a:r>
            <a:r>
              <a:rPr sz="2200" spc="-10" dirty="0">
                <a:latin typeface="Century Gothic"/>
                <a:cs typeface="Century Gothic"/>
              </a:rPr>
              <a:t>ground-</a:t>
            </a:r>
            <a:r>
              <a:rPr sz="2200" dirty="0">
                <a:latin typeface="Century Gothic"/>
                <a:cs typeface="Century Gothic"/>
              </a:rPr>
              <a:t>collected</a:t>
            </a:r>
            <a:r>
              <a:rPr sz="2200" spc="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presence-absence </a:t>
            </a:r>
            <a:r>
              <a:rPr sz="2200" dirty="0">
                <a:latin typeface="Century Gothic"/>
                <a:cs typeface="Century Gothic"/>
              </a:rPr>
              <a:t>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abundance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empirical </a:t>
            </a:r>
            <a:r>
              <a:rPr sz="2200" dirty="0">
                <a:latin typeface="Century Gothic"/>
                <a:cs typeface="Century Gothic"/>
              </a:rPr>
              <a:t>statistical</a:t>
            </a:r>
            <a:r>
              <a:rPr sz="2200" spc="-10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models.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0690" y="1280634"/>
            <a:ext cx="4921229" cy="419979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6505-97D1-91CB-8E5C-61BED2F1879E}"/>
              </a:ext>
            </a:extLst>
          </p:cNvPr>
          <p:cNvSpPr txBox="1"/>
          <p:nvPr/>
        </p:nvSpPr>
        <p:spPr>
          <a:xfrm>
            <a:off x="4800600" y="5725775"/>
            <a:ext cx="701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dirty="0">
                <a:solidFill>
                  <a:srgbClr val="2F5E83"/>
                </a:solidFill>
                <a:effectLst/>
                <a:latin typeface="Source Sans Pro" panose="020B0503030403020204" pitchFamily="34" charset="0"/>
                <a:hlinkClick r:id="rId3"/>
              </a:rPr>
              <a:t>Species Distribution Models: Ecological Explanation and Prediction Across Space and Time</a:t>
            </a:r>
            <a:endParaRPr lang="en-US" sz="14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Jane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Elith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and John R.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Leathwick</a:t>
            </a:r>
            <a:endParaRPr lang="en-US" sz="1400" b="0" i="0" dirty="0">
              <a:solidFill>
                <a:srgbClr val="333333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Annual Review of Ecology, Evolution, and Systematics 2009 40:1, 677-697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90" y="338835"/>
            <a:ext cx="3035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20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558" y="1155700"/>
            <a:ext cx="3460115" cy="31038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0365" marR="908685" indent="-368300">
              <a:lnSpc>
                <a:spcPts val="2620"/>
              </a:lnSpc>
              <a:spcBef>
                <a:spcPts val="204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Invasive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species control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Risk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assessment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Conservation</a:t>
            </a:r>
            <a:r>
              <a:rPr sz="2200" spc="-9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planning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Monitoring</a:t>
            </a:r>
            <a:r>
              <a:rPr sz="2200" spc="-8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strategies</a:t>
            </a:r>
            <a:endParaRPr sz="2200">
              <a:latin typeface="Century Gothic"/>
              <a:cs typeface="Century Gothic"/>
            </a:endParaRPr>
          </a:p>
          <a:p>
            <a:pPr marL="380365" marR="521970" indent="-368300">
              <a:lnSpc>
                <a:spcPts val="2590"/>
              </a:lnSpc>
              <a:spcBef>
                <a:spcPts val="9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Scenario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modeling </a:t>
            </a:r>
            <a:r>
              <a:rPr sz="2200" dirty="0">
                <a:latin typeface="Century Gothic"/>
                <a:cs typeface="Century Gothic"/>
              </a:rPr>
              <a:t>under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changing climate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8827" y="623315"/>
            <a:ext cx="178816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400" dirty="0">
                <a:latin typeface="Century Gothic"/>
                <a:cs typeface="Century Gothic"/>
              </a:rPr>
              <a:t>West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et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al.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2017, </a:t>
            </a:r>
            <a:r>
              <a:rPr sz="1400" dirty="0">
                <a:latin typeface="Century Gothic"/>
                <a:cs typeface="Century Gothic"/>
              </a:rPr>
              <a:t>International</a:t>
            </a:r>
            <a:r>
              <a:rPr sz="1400" spc="-7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Journal </a:t>
            </a:r>
            <a:r>
              <a:rPr sz="1400" dirty="0">
                <a:latin typeface="Century Gothic"/>
                <a:cs typeface="Century Gothic"/>
              </a:rPr>
              <a:t>of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Applied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Earth </a:t>
            </a:r>
            <a:r>
              <a:rPr sz="1400" dirty="0">
                <a:latin typeface="Century Gothic"/>
                <a:cs typeface="Century Gothic"/>
              </a:rPr>
              <a:t>Observation</a:t>
            </a:r>
            <a:r>
              <a:rPr sz="1400" spc="-65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and </a:t>
            </a:r>
            <a:r>
              <a:rPr sz="1400" spc="-10" dirty="0">
                <a:latin typeface="Century Gothic"/>
                <a:cs typeface="Century Gothic"/>
              </a:rPr>
              <a:t>Geoinformation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78552" y="691883"/>
            <a:ext cx="4377055" cy="2832100"/>
            <a:chOff x="5178552" y="691883"/>
            <a:chExt cx="4377055" cy="2832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8552" y="691896"/>
              <a:ext cx="3069335" cy="24323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1792" y="691883"/>
              <a:ext cx="1313688" cy="28316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8552" y="3118104"/>
              <a:ext cx="3069335" cy="40538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626095" y="3752088"/>
            <a:ext cx="3611879" cy="2832100"/>
            <a:chOff x="7626095" y="3752088"/>
            <a:chExt cx="3611879" cy="28321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771" y="3797750"/>
              <a:ext cx="3121195" cy="23866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6871" y="3752088"/>
              <a:ext cx="451103" cy="28315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6095" y="6178295"/>
              <a:ext cx="3166872" cy="40538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596640" y="3752088"/>
            <a:ext cx="3606165" cy="2832100"/>
            <a:chOff x="3596640" y="3752088"/>
            <a:chExt cx="3606165" cy="28321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6676" y="3797750"/>
              <a:ext cx="3090739" cy="23866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1320" y="3752088"/>
              <a:ext cx="451091" cy="28315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96640" y="6178295"/>
              <a:ext cx="3160775" cy="4053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690389" y="5743955"/>
            <a:ext cx="856615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>
              <a:lnSpc>
                <a:spcPts val="1645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USDA</a:t>
            </a:r>
            <a:r>
              <a:rPr sz="1400" spc="-10" dirty="0">
                <a:latin typeface="Century Gothic"/>
                <a:cs typeface="Century Gothic"/>
              </a:rPr>
              <a:t> </a:t>
            </a:r>
            <a:r>
              <a:rPr sz="1400" spc="-1180" dirty="0">
                <a:latin typeface="Century Gothic"/>
                <a:cs typeface="Century Gothic"/>
              </a:rPr>
              <a:t>–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ts val="1645"/>
              </a:lnSpc>
            </a:pPr>
            <a:r>
              <a:rPr sz="1400" dirty="0">
                <a:latin typeface="Century Gothic"/>
                <a:cs typeface="Century Gothic"/>
              </a:rPr>
              <a:t>model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for</a:t>
            </a:r>
            <a:endParaRPr sz="1400">
              <a:latin typeface="Century Gothic"/>
              <a:cs typeface="Century Gothic"/>
            </a:endParaRPr>
          </a:p>
          <a:p>
            <a:pPr marL="513715">
              <a:lnSpc>
                <a:spcPct val="100000"/>
              </a:lnSpc>
              <a:spcBef>
                <a:spcPts val="20"/>
              </a:spcBef>
            </a:pPr>
            <a:r>
              <a:rPr sz="1400" spc="-25" dirty="0">
                <a:latin typeface="Century Gothic"/>
                <a:cs typeface="Century Gothic"/>
              </a:rPr>
              <a:t>EAB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092" y="401459"/>
            <a:ext cx="42967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20" dirty="0"/>
              <a:t> </a:t>
            </a:r>
            <a:r>
              <a:rPr lang="en-US" spc="-20" dirty="0"/>
              <a:t>Marine </a:t>
            </a:r>
            <a:r>
              <a:rPr lang="en-US" spc="-10" dirty="0"/>
              <a:t>SDMs</a:t>
            </a:r>
            <a:endParaRPr spc="-1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BCC0D-3AFC-386C-146B-F47392867C01}"/>
              </a:ext>
            </a:extLst>
          </p:cNvPr>
          <p:cNvSpPr txBox="1"/>
          <p:nvPr/>
        </p:nvSpPr>
        <p:spPr>
          <a:xfrm>
            <a:off x="735453" y="5691350"/>
            <a:ext cx="1055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NOAA example of SDMs for whale ocean use: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www.fisheries.noaa.gov</a:t>
            </a:r>
            <a:r>
              <a:rPr lang="en-US" dirty="0">
                <a:hlinkClick r:id="rId2"/>
              </a:rPr>
              <a:t>/west-coast/science-data/species-distribution-models</a:t>
            </a:r>
            <a:endParaRPr lang="en-US" dirty="0"/>
          </a:p>
        </p:txBody>
      </p:sp>
      <p:pic>
        <p:nvPicPr>
          <p:cNvPr id="3074" name="Picture 2" descr="Six maps showing  humpback whale species distribution modeling in the California Current from 1996 through 2018">
            <a:extLst>
              <a:ext uri="{FF2B5EF4-FFF2-40B4-BE49-F238E27FC236}">
                <a16:creationId xmlns:a16="http://schemas.microsoft.com/office/drawing/2014/main" id="{67195742-F0BB-0171-F932-8BE5AA74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74" y="972845"/>
            <a:ext cx="10160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n whale - Wikipedia">
            <a:extLst>
              <a:ext uri="{FF2B5EF4-FFF2-40B4-BE49-F238E27FC236}">
                <a16:creationId xmlns:a16="http://schemas.microsoft.com/office/drawing/2014/main" id="{75C480ED-3231-5844-020E-329AD302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87" y="0"/>
            <a:ext cx="2665413" cy="19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0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678" y="469979"/>
            <a:ext cx="111837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20" dirty="0"/>
              <a:t> </a:t>
            </a:r>
            <a:r>
              <a:rPr lang="en-US" spc="-20" dirty="0"/>
              <a:t>Marine </a:t>
            </a:r>
            <a:r>
              <a:rPr lang="en-US" spc="-10" dirty="0"/>
              <a:t>SDMs – Why are they used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98679" y="990600"/>
            <a:ext cx="11394642" cy="5623846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Marine Conservation Planning</a:t>
            </a:r>
            <a:r>
              <a:rPr lang="en-US" dirty="0">
                <a:latin typeface="Century Gothic"/>
                <a:cs typeface="Century Gothic"/>
              </a:rPr>
              <a:t>: Identifying critical habitats or high use areas or conditions (so you can predict where they will be)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Fisheries Management</a:t>
            </a:r>
            <a:r>
              <a:rPr lang="en-US" dirty="0">
                <a:latin typeface="Century Gothic"/>
                <a:cs typeface="Century Gothic"/>
              </a:rPr>
              <a:t>: Predicting the distribution of commercially important fish species.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Climate Change Impact Assessment</a:t>
            </a:r>
            <a:r>
              <a:rPr lang="en-US" dirty="0">
                <a:latin typeface="Century Gothic"/>
                <a:cs typeface="Century Gothic"/>
              </a:rPr>
              <a:t>: Analyzing how climate change affects marine species' distributions, helping assess their vulnerability and plan for adaptation.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Invasive Species Management</a:t>
            </a:r>
            <a:r>
              <a:rPr lang="en-US" dirty="0">
                <a:latin typeface="Century Gothic"/>
                <a:cs typeface="Century Gothic"/>
              </a:rPr>
              <a:t>: Predicting the potential spread of invasive species in marine environments.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Habitat Restoration</a:t>
            </a:r>
            <a:r>
              <a:rPr lang="en-US" dirty="0">
                <a:latin typeface="Century Gothic"/>
                <a:cs typeface="Century Gothic"/>
              </a:rPr>
              <a:t>: Selecting suitable areas for marine habitat restoration projects, such as seagrass beds or coral reefs.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Marine Spatial Planning</a:t>
            </a:r>
            <a:r>
              <a:rPr lang="en-US" dirty="0">
                <a:latin typeface="Century Gothic"/>
                <a:cs typeface="Century Gothic"/>
              </a:rPr>
              <a:t>: Informing decisions on shipping lanes, fishing zones, tourism areas, and other marine activities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Ecosystem-Based Management</a:t>
            </a:r>
            <a:r>
              <a:rPr lang="en-US" dirty="0">
                <a:latin typeface="Century Gothic"/>
                <a:cs typeface="Century Gothic"/>
              </a:rPr>
              <a:t>: Assessing how changes in one species' distribution may impact the entire marine ecosystem to support holistic management strategies.</a:t>
            </a:r>
          </a:p>
          <a:p>
            <a:pPr marL="12065" marR="908685">
              <a:lnSpc>
                <a:spcPts val="2620"/>
              </a:lnSpc>
              <a:spcBef>
                <a:spcPts val="204"/>
              </a:spcBef>
              <a:spcAft>
                <a:spcPts val="500"/>
              </a:spcAft>
              <a:tabLst>
                <a:tab pos="380365" algn="l"/>
              </a:tabLst>
            </a:pPr>
            <a:r>
              <a:rPr lang="en-US" b="1" dirty="0">
                <a:latin typeface="Century Gothic"/>
                <a:cs typeface="Century Gothic"/>
              </a:rPr>
              <a:t>Scientific Research</a:t>
            </a:r>
            <a:r>
              <a:rPr lang="en-US" dirty="0">
                <a:latin typeface="Century Gothic"/>
                <a:cs typeface="Century Gothic"/>
              </a:rPr>
              <a:t>: Enhancing our understanding of species ecology, distribution patterns, and habitat preferences in marine environments.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79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092" y="401459"/>
            <a:ext cx="95643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20" dirty="0"/>
              <a:t> </a:t>
            </a:r>
            <a:r>
              <a:rPr lang="en-US" spc="-20" dirty="0"/>
              <a:t>Marine </a:t>
            </a:r>
            <a:r>
              <a:rPr lang="en-US" spc="-10" dirty="0"/>
              <a:t>SDMs – Where are they used (2015 data)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9671024" y="1029360"/>
            <a:ext cx="1788160" cy="28142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3E3D40"/>
                </a:solidFill>
                <a:effectLst/>
                <a:latin typeface="MuseoSans"/>
              </a:rPr>
              <a:t>Robinson NM, Nelson WA, Costello MJ, Sutherland JE and Lundquist CJ (2017) A Systematic Review of Marine-Based Species Distribution Models (SDMs) with Recommendations for Best Practice. </a:t>
            </a:r>
            <a:r>
              <a:rPr lang="en-US" sz="1400" b="0" i="1" dirty="0">
                <a:solidFill>
                  <a:srgbClr val="3E3D40"/>
                </a:solidFill>
                <a:effectLst/>
                <a:latin typeface="MuseoSans"/>
              </a:rPr>
              <a:t>Front. Mar. Sci</a:t>
            </a:r>
            <a:r>
              <a:rPr lang="en-US" sz="1400" b="0" i="0" dirty="0">
                <a:solidFill>
                  <a:srgbClr val="3E3D40"/>
                </a:solidFill>
                <a:effectLst/>
                <a:latin typeface="MuseoSans"/>
              </a:rPr>
              <a:t>. 4:421. </a:t>
            </a:r>
            <a:r>
              <a:rPr lang="en-US" sz="1400" b="0" i="0" dirty="0" err="1">
                <a:solidFill>
                  <a:srgbClr val="3E3D40"/>
                </a:solidFill>
                <a:effectLst/>
                <a:latin typeface="MuseoSans"/>
              </a:rPr>
              <a:t>doi</a:t>
            </a:r>
            <a:r>
              <a:rPr lang="en-US" sz="1400" b="0" i="0" dirty="0">
                <a:solidFill>
                  <a:srgbClr val="3E3D40"/>
                </a:solidFill>
                <a:effectLst/>
                <a:latin typeface="MuseoSans"/>
              </a:rPr>
              <a:t>: 10.3389/fmars.2017.00421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029EEC-5E91-CC14-E330-0BC5A01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46" y="4676161"/>
            <a:ext cx="1820479" cy="178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422DB1-E8CF-52CA-6DEC-0B60B10A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46" y="1135682"/>
            <a:ext cx="6578600" cy="32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AD899F5A-71C4-1D37-0CEA-DE6941042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34" y="4572000"/>
            <a:ext cx="4021112" cy="223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50" dirty="0"/>
              <a:t> </a:t>
            </a:r>
            <a:r>
              <a:rPr dirty="0"/>
              <a:t>Needs</a:t>
            </a:r>
            <a:r>
              <a:rPr spc="-3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Outputs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676" y="1234846"/>
            <a:ext cx="11231245" cy="362150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635" indent="-3683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81635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Environmental</a:t>
            </a:r>
            <a:r>
              <a:rPr sz="2200" b="1" spc="-95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Variables</a:t>
            </a:r>
            <a:endParaRPr lang="en-US" sz="2200" dirty="0">
              <a:latin typeface="Century Gothic Bold"/>
              <a:cs typeface="Century Gothic Bold"/>
            </a:endParaRPr>
          </a:p>
          <a:p>
            <a:pPr marL="470534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lang="en-US" sz="2200" dirty="0">
                <a:latin typeface="Century Gothic"/>
                <a:cs typeface="Century Gothic"/>
              </a:rPr>
              <a:t>Characteristics</a:t>
            </a:r>
            <a:r>
              <a:rPr lang="en-US" sz="2200" spc="-45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of</a:t>
            </a:r>
            <a:r>
              <a:rPr lang="en-US" sz="2200" spc="-40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suitable</a:t>
            </a:r>
            <a:r>
              <a:rPr lang="en-US" sz="2200" spc="-40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habitat</a:t>
            </a:r>
            <a:r>
              <a:rPr lang="en-US" sz="2200" spc="-35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for</a:t>
            </a:r>
            <a:r>
              <a:rPr lang="en-US" sz="2200" spc="-40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a</a:t>
            </a:r>
            <a:r>
              <a:rPr lang="en-US" sz="2200" spc="-40" dirty="0">
                <a:latin typeface="Century Gothic"/>
                <a:cs typeface="Century Gothic"/>
              </a:rPr>
              <a:t> </a:t>
            </a:r>
            <a:r>
              <a:rPr lang="en-US" sz="2200" dirty="0">
                <a:latin typeface="Century Gothic"/>
                <a:cs typeface="Century Gothic"/>
              </a:rPr>
              <a:t>particular</a:t>
            </a:r>
            <a:r>
              <a:rPr lang="en-US" sz="2200" spc="-35" dirty="0">
                <a:latin typeface="Century Gothic"/>
                <a:cs typeface="Century Gothic"/>
              </a:rPr>
              <a:t> </a:t>
            </a:r>
            <a:r>
              <a:rPr lang="en-US" sz="2200" spc="-10" dirty="0">
                <a:latin typeface="Century Gothic"/>
                <a:cs typeface="Century Gothic"/>
              </a:rPr>
              <a:t>species</a:t>
            </a:r>
            <a:endParaRPr lang="en-US" sz="2200" dirty="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1000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Occurrence</a:t>
            </a:r>
            <a:r>
              <a:rPr sz="2200" b="1" spc="-135" dirty="0">
                <a:latin typeface="Century Gothic Bold"/>
                <a:cs typeface="Century Gothic Bold"/>
              </a:rPr>
              <a:t> </a:t>
            </a:r>
            <a:r>
              <a:rPr sz="2200" b="1" spc="-20" dirty="0">
                <a:latin typeface="Century Gothic Bold"/>
                <a:cs typeface="Century Gothic Bold"/>
              </a:rPr>
              <a:t>Data</a:t>
            </a:r>
            <a:endParaRPr sz="2200" dirty="0">
              <a:latin typeface="Century Gothic Bold"/>
              <a:cs typeface="Century Gothic Bold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38200" algn="l"/>
              </a:tabLst>
            </a:pPr>
            <a:r>
              <a:rPr sz="2200" dirty="0">
                <a:latin typeface="Century Gothic"/>
                <a:cs typeface="Century Gothic"/>
              </a:rPr>
              <a:t>Point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locations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presence</a:t>
            </a:r>
            <a:endParaRPr sz="2200" dirty="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81000" algn="l"/>
              </a:tabLst>
            </a:pPr>
            <a:r>
              <a:rPr sz="2200" b="1" spc="-10" dirty="0">
                <a:latin typeface="Century Gothic Bold"/>
                <a:cs typeface="Century Gothic Bold"/>
              </a:rPr>
              <a:t>Models/Algorithms</a:t>
            </a:r>
            <a:endParaRPr sz="2200" dirty="0">
              <a:latin typeface="Century Gothic Bold"/>
              <a:cs typeface="Century Gothic Bold"/>
            </a:endParaRPr>
          </a:p>
          <a:p>
            <a:pPr marL="838200" marR="144780" indent="-368300">
              <a:lnSpc>
                <a:spcPts val="2620"/>
              </a:lnSpc>
              <a:spcBef>
                <a:spcPts val="560"/>
              </a:spcBef>
              <a:tabLst>
                <a:tab pos="838200" algn="l"/>
              </a:tabLst>
            </a:pP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occurrence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predict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current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and/or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75" dirty="0">
                <a:latin typeface="Century Gothic"/>
                <a:cs typeface="Century Gothic"/>
              </a:rPr>
              <a:t>future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distributions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0365" algn="l"/>
              </a:tabLst>
            </a:pPr>
            <a:r>
              <a:rPr sz="2200" b="1" spc="-10" dirty="0">
                <a:latin typeface="Century Gothic Bold"/>
                <a:cs typeface="Century Gothic Bold"/>
              </a:rPr>
              <a:t>Output</a:t>
            </a:r>
            <a:endParaRPr sz="2200" dirty="0">
              <a:latin typeface="Century Gothic Bold"/>
              <a:cs typeface="Century Gothic Bold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  <a:tabLst>
                <a:tab pos="837565" algn="l"/>
              </a:tabLst>
            </a:pPr>
            <a:r>
              <a:rPr sz="2200" dirty="0">
                <a:latin typeface="Century Gothic"/>
                <a:cs typeface="Century Gothic"/>
              </a:rPr>
              <a:t>Habitat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suitability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(past,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current,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future)</a:t>
            </a:r>
            <a:endParaRPr sz="2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798</Words>
  <Application>Microsoft Macintosh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Century Gothic Bold</vt:lpstr>
      <vt:lpstr>MuseoSans</vt:lpstr>
      <vt:lpstr>Source Sans Pro</vt:lpstr>
      <vt:lpstr>Wingdings</vt:lpstr>
      <vt:lpstr>Office Theme</vt:lpstr>
      <vt:lpstr>PowerPoint Presentation</vt:lpstr>
      <vt:lpstr>SDM Overview</vt:lpstr>
      <vt:lpstr>”Species” Modeling</vt:lpstr>
      <vt:lpstr>Species Distribution Models (SDMs)</vt:lpstr>
      <vt:lpstr>SDM Applications</vt:lpstr>
      <vt:lpstr>SDM Marine SDMs</vt:lpstr>
      <vt:lpstr>SDM Marine SDMs – Why are they used</vt:lpstr>
      <vt:lpstr>SDM Marine SDMs – Where are they used (2015 data)</vt:lpstr>
      <vt:lpstr>SDM Needs and Outputs</vt:lpstr>
      <vt:lpstr>SDMs…</vt:lpstr>
      <vt:lpstr>SDM Types</vt:lpstr>
      <vt:lpstr>SDM Types</vt:lpstr>
      <vt:lpstr>PowerPoint Presentation</vt:lpstr>
      <vt:lpstr>PowerPoint Presentation</vt:lpstr>
      <vt:lpstr>ARSET Contacts for this training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 Holmes</cp:lastModifiedBy>
  <cp:revision>8</cp:revision>
  <dcterms:created xsi:type="dcterms:W3CDTF">2023-09-09T05:03:02Z</dcterms:created>
  <dcterms:modified xsi:type="dcterms:W3CDTF">2023-09-09T07:30:40Z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2021-08-09T00:00:00Z</vt:filetime>
  </property>
  <property fmtid="{D5CDD505-2E9C-101B-9397-08002B2CF9AE}" pid="3" name="LastSaved">
    <vt:filetime>2023-09-09T00:00:00Z</vt:filetime>
  </property>
  <property fmtid="{D5CDD505-2E9C-101B-9397-08002B2CF9AE}" pid="4" name="Producer">
    <vt:lpwstr>macOS Version 10.15.7 (Build 19H1323) Quartz PDFContext</vt:lpwstr>
  </property>
</Properties>
</file>